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49"/>
  </p:notesMasterIdLst>
  <p:handoutMasterIdLst>
    <p:handoutMasterId r:id="rId50"/>
  </p:handoutMasterIdLst>
  <p:sldIdLst>
    <p:sldId id="321" r:id="rId2"/>
    <p:sldId id="411" r:id="rId3"/>
    <p:sldId id="310" r:id="rId4"/>
    <p:sldId id="367" r:id="rId5"/>
    <p:sldId id="341" r:id="rId6"/>
    <p:sldId id="373" r:id="rId7"/>
    <p:sldId id="364" r:id="rId8"/>
    <p:sldId id="365" r:id="rId9"/>
    <p:sldId id="368" r:id="rId10"/>
    <p:sldId id="342" r:id="rId11"/>
    <p:sldId id="344" r:id="rId12"/>
    <p:sldId id="343" r:id="rId13"/>
    <p:sldId id="346" r:id="rId14"/>
    <p:sldId id="372" r:id="rId15"/>
    <p:sldId id="348" r:id="rId16"/>
    <p:sldId id="339" r:id="rId17"/>
    <p:sldId id="374" r:id="rId18"/>
    <p:sldId id="384" r:id="rId19"/>
    <p:sldId id="383" r:id="rId20"/>
    <p:sldId id="375" r:id="rId21"/>
    <p:sldId id="360" r:id="rId22"/>
    <p:sldId id="390" r:id="rId23"/>
    <p:sldId id="377" r:id="rId24"/>
    <p:sldId id="345" r:id="rId25"/>
    <p:sldId id="376" r:id="rId26"/>
    <p:sldId id="347" r:id="rId27"/>
    <p:sldId id="371" r:id="rId28"/>
    <p:sldId id="381" r:id="rId29"/>
    <p:sldId id="349" r:id="rId30"/>
    <p:sldId id="382" r:id="rId31"/>
    <p:sldId id="352" r:id="rId32"/>
    <p:sldId id="350" r:id="rId33"/>
    <p:sldId id="385" r:id="rId34"/>
    <p:sldId id="369" r:id="rId35"/>
    <p:sldId id="351" r:id="rId36"/>
    <p:sldId id="389" r:id="rId37"/>
    <p:sldId id="355" r:id="rId38"/>
    <p:sldId id="354" r:id="rId39"/>
    <p:sldId id="363" r:id="rId40"/>
    <p:sldId id="379" r:id="rId41"/>
    <p:sldId id="361" r:id="rId42"/>
    <p:sldId id="388" r:id="rId43"/>
    <p:sldId id="370" r:id="rId44"/>
    <p:sldId id="357" r:id="rId45"/>
    <p:sldId id="353" r:id="rId46"/>
    <p:sldId id="386" r:id="rId47"/>
    <p:sldId id="335" r:id="rId4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41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390"/>
            <p14:sldId id="377"/>
            <p14:sldId id="345"/>
            <p14:sldId id="376"/>
            <p14:sldId id="347"/>
            <p14:sldId id="371"/>
            <p14:sldId id="381"/>
            <p14:sldId id="349"/>
            <p14:sldId id="382"/>
            <p14:sldId id="352"/>
            <p14:sldId id="350"/>
            <p14:sldId id="385"/>
            <p14:sldId id="369"/>
            <p14:sldId id="351"/>
            <p14:sldId id="389"/>
            <p14:sldId id="355"/>
            <p14:sldId id="354"/>
            <p14:sldId id="363"/>
            <p14:sldId id="379"/>
            <p14:sldId id="361"/>
            <p14:sldId id="388"/>
            <p14:sldId id="370"/>
            <p14:sldId id="357"/>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D1860D-F665-488B-8EE5-8263A515C5DF}" v="9" dt="2020-03-07T15:31:26.0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519" autoAdjust="0"/>
  </p:normalViewPr>
  <p:slideViewPr>
    <p:cSldViewPr snapToGrid="0">
      <p:cViewPr varScale="1">
        <p:scale>
          <a:sx n="88" d="100"/>
          <a:sy n="88" d="100"/>
        </p:scale>
        <p:origin x="2274" y="78"/>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 userId="c66c7249b60d4ab2" providerId="LiveId" clId="{CBD1860D-F665-488B-8EE5-8263A515C5DF}"/>
    <pc:docChg chg="custSel modSld">
      <pc:chgData name="william a" userId="c66c7249b60d4ab2" providerId="LiveId" clId="{CBD1860D-F665-488B-8EE5-8263A515C5DF}" dt="2020-03-07T16:00:05.931" v="363" actId="20577"/>
      <pc:docMkLst>
        <pc:docMk/>
      </pc:docMkLst>
      <pc:sldChg chg="addSp delSp modSp">
        <pc:chgData name="william a" userId="c66c7249b60d4ab2" providerId="LiveId" clId="{CBD1860D-F665-488B-8EE5-8263A515C5DF}" dt="2020-03-02T16:58:11.415" v="5" actId="1076"/>
        <pc:sldMkLst>
          <pc:docMk/>
          <pc:sldMk cId="1690938764" sldId="321"/>
        </pc:sldMkLst>
        <pc:spChg chg="add del">
          <ac:chgData name="william a" userId="c66c7249b60d4ab2" providerId="LiveId" clId="{CBD1860D-F665-488B-8EE5-8263A515C5DF}" dt="2020-03-02T16:57:56.664" v="1"/>
          <ac:spMkLst>
            <pc:docMk/>
            <pc:sldMk cId="1690938764" sldId="321"/>
            <ac:spMk id="5" creationId="{8E3D2371-9C98-407A-B718-B6F57A4C52BD}"/>
          </ac:spMkLst>
        </pc:spChg>
        <pc:picChg chg="add mod">
          <ac:chgData name="william a" userId="c66c7249b60d4ab2" providerId="LiveId" clId="{CBD1860D-F665-488B-8EE5-8263A515C5DF}" dt="2020-03-02T16:58:11.415" v="5" actId="1076"/>
          <ac:picMkLst>
            <pc:docMk/>
            <pc:sldMk cId="1690938764" sldId="321"/>
            <ac:picMk id="7" creationId="{6CB075B3-7CA9-491B-B8D9-59CFA9513A74}"/>
          </ac:picMkLst>
        </pc:picChg>
      </pc:sldChg>
      <pc:sldChg chg="modNotesTx">
        <pc:chgData name="william a" userId="c66c7249b60d4ab2" providerId="LiveId" clId="{CBD1860D-F665-488B-8EE5-8263A515C5DF}" dt="2020-03-07T15:21:37.348" v="7" actId="20577"/>
        <pc:sldMkLst>
          <pc:docMk/>
          <pc:sldMk cId="2488111963" sldId="341"/>
        </pc:sldMkLst>
      </pc:sldChg>
      <pc:sldChg chg="modNotesTx">
        <pc:chgData name="william a" userId="c66c7249b60d4ab2" providerId="LiveId" clId="{CBD1860D-F665-488B-8EE5-8263A515C5DF}" dt="2020-03-07T15:24:23.262" v="142" actId="20577"/>
        <pc:sldMkLst>
          <pc:docMk/>
          <pc:sldMk cId="2659203831" sldId="342"/>
        </pc:sldMkLst>
      </pc:sldChg>
      <pc:sldChg chg="modNotesTx">
        <pc:chgData name="william a" userId="c66c7249b60d4ab2" providerId="LiveId" clId="{CBD1860D-F665-488B-8EE5-8263A515C5DF}" dt="2020-03-07T15:24:04.548" v="133" actId="20577"/>
        <pc:sldMkLst>
          <pc:docMk/>
          <pc:sldMk cId="4055636555" sldId="344"/>
        </pc:sldMkLst>
      </pc:sldChg>
      <pc:sldChg chg="modSp">
        <pc:chgData name="william a" userId="c66c7249b60d4ab2" providerId="LiveId" clId="{CBD1860D-F665-488B-8EE5-8263A515C5DF}" dt="2020-03-07T15:27:58.794" v="144" actId="14100"/>
        <pc:sldMkLst>
          <pc:docMk/>
          <pc:sldMk cId="3003307176" sldId="346"/>
        </pc:sldMkLst>
        <pc:spChg chg="mod">
          <ac:chgData name="william a" userId="c66c7249b60d4ab2" providerId="LiveId" clId="{CBD1860D-F665-488B-8EE5-8263A515C5DF}" dt="2020-03-07T15:27:58.794" v="144" actId="14100"/>
          <ac:spMkLst>
            <pc:docMk/>
            <pc:sldMk cId="3003307176" sldId="346"/>
            <ac:spMk id="2" creationId="{EF24CA04-327F-4A45-8923-92F6874B5AD6}"/>
          </ac:spMkLst>
        </pc:spChg>
      </pc:sldChg>
      <pc:sldChg chg="modSp">
        <pc:chgData name="william a" userId="c66c7249b60d4ab2" providerId="LiveId" clId="{CBD1860D-F665-488B-8EE5-8263A515C5DF}" dt="2020-03-07T15:31:44.008" v="334" actId="20577"/>
        <pc:sldMkLst>
          <pc:docMk/>
          <pc:sldMk cId="2014374009" sldId="349"/>
        </pc:sldMkLst>
        <pc:spChg chg="mod">
          <ac:chgData name="william a" userId="c66c7249b60d4ab2" providerId="LiveId" clId="{CBD1860D-F665-488B-8EE5-8263A515C5DF}" dt="2020-03-07T15:31:44.008" v="334" actId="20577"/>
          <ac:spMkLst>
            <pc:docMk/>
            <pc:sldMk cId="2014374009" sldId="349"/>
            <ac:spMk id="3" creationId="{53E16ADB-5B3B-4086-A261-D6274ABB7FBA}"/>
          </ac:spMkLst>
        </pc:spChg>
      </pc:sldChg>
      <pc:sldChg chg="modNotesTx">
        <pc:chgData name="william a" userId="c66c7249b60d4ab2" providerId="LiveId" clId="{CBD1860D-F665-488B-8EE5-8263A515C5DF}" dt="2020-03-07T15:30:41.690" v="276" actId="20577"/>
        <pc:sldMkLst>
          <pc:docMk/>
          <pc:sldMk cId="1820830993" sldId="377"/>
        </pc:sldMkLst>
      </pc:sldChg>
      <pc:sldChg chg="modNotesTx">
        <pc:chgData name="william a" userId="c66c7249b60d4ab2" providerId="LiveId" clId="{CBD1860D-F665-488B-8EE5-8263A515C5DF}" dt="2020-03-07T15:33:43.806" v="357" actId="20577"/>
        <pc:sldMkLst>
          <pc:docMk/>
          <pc:sldMk cId="1782556230" sldId="382"/>
        </pc:sldMkLst>
      </pc:sldChg>
      <pc:sldChg chg="modNotesTx">
        <pc:chgData name="william a" userId="c66c7249b60d4ab2" providerId="LiveId" clId="{CBD1860D-F665-488B-8EE5-8263A515C5DF}" dt="2020-03-07T16:00:05.931" v="363" actId="20577"/>
        <pc:sldMkLst>
          <pc:docMk/>
          <pc:sldMk cId="3540151434" sldId="385"/>
        </pc:sldMkLst>
      </pc:sldChg>
    </pc:docChg>
  </pc:docChgLst>
  <pc:docChgLst>
    <pc:chgData name="william a" userId="c66c7249b60d4ab2" providerId="LiveId" clId="{E04A434D-CF9D-4CC8-B9C7-B1C8F9236885}"/>
    <pc:docChg chg="undo addSld modSld">
      <pc:chgData name="william a" userId="c66c7249b60d4ab2" providerId="LiveId" clId="{E04A434D-CF9D-4CC8-B9C7-B1C8F9236885}" dt="2020-03-02T16:53:48.872" v="117" actId="1036"/>
      <pc:docMkLst>
        <pc:docMk/>
      </pc:docMkLst>
      <pc:sldChg chg="modSp">
        <pc:chgData name="william a" userId="c66c7249b60d4ab2" providerId="LiveId" clId="{E04A434D-CF9D-4CC8-B9C7-B1C8F9236885}" dt="2020-03-02T16:52:26.784" v="101" actId="1076"/>
        <pc:sldMkLst>
          <pc:docMk/>
          <pc:sldMk cId="1515512664" sldId="310"/>
        </pc:sldMkLst>
        <pc:spChg chg="mod">
          <ac:chgData name="william a" userId="c66c7249b60d4ab2" providerId="LiveId" clId="{E04A434D-CF9D-4CC8-B9C7-B1C8F9236885}" dt="2020-03-02T16:52:13.982" v="100" actId="14100"/>
          <ac:spMkLst>
            <pc:docMk/>
            <pc:sldMk cId="1515512664" sldId="310"/>
            <ac:spMk id="150" creationId="{00000000-0000-0000-0000-000000000000}"/>
          </ac:spMkLst>
        </pc:spChg>
        <pc:spChg chg="mod">
          <ac:chgData name="william a" userId="c66c7249b60d4ab2" providerId="LiveId" clId="{E04A434D-CF9D-4CC8-B9C7-B1C8F9236885}" dt="2020-03-02T16:52:13.982" v="100" actId="14100"/>
          <ac:spMkLst>
            <pc:docMk/>
            <pc:sldMk cId="1515512664" sldId="310"/>
            <ac:spMk id="152" creationId="{00000000-0000-0000-0000-000000000000}"/>
          </ac:spMkLst>
        </pc:spChg>
        <pc:spChg chg="mod">
          <ac:chgData name="william a" userId="c66c7249b60d4ab2" providerId="LiveId" clId="{E04A434D-CF9D-4CC8-B9C7-B1C8F9236885}" dt="2020-03-02T16:52:13.982" v="100" actId="14100"/>
          <ac:spMkLst>
            <pc:docMk/>
            <pc:sldMk cId="1515512664" sldId="310"/>
            <ac:spMk id="153" creationId="{00000000-0000-0000-0000-000000000000}"/>
          </ac:spMkLst>
        </pc:spChg>
        <pc:spChg chg="mod">
          <ac:chgData name="william a" userId="c66c7249b60d4ab2" providerId="LiveId" clId="{E04A434D-CF9D-4CC8-B9C7-B1C8F9236885}" dt="2020-03-02T16:52:13.982" v="100" actId="14100"/>
          <ac:spMkLst>
            <pc:docMk/>
            <pc:sldMk cId="1515512664" sldId="310"/>
            <ac:spMk id="154" creationId="{00000000-0000-0000-0000-000000000000}"/>
          </ac:spMkLst>
        </pc:spChg>
        <pc:spChg chg="mod">
          <ac:chgData name="william a" userId="c66c7249b60d4ab2" providerId="LiveId" clId="{E04A434D-CF9D-4CC8-B9C7-B1C8F9236885}" dt="2020-03-02T16:52:26.784" v="101" actId="1076"/>
          <ac:spMkLst>
            <pc:docMk/>
            <pc:sldMk cId="1515512664" sldId="310"/>
            <ac:spMk id="155" creationId="{00000000-0000-0000-0000-000000000000}"/>
          </ac:spMkLst>
        </pc:spChg>
        <pc:spChg chg="mod">
          <ac:chgData name="william a" userId="c66c7249b60d4ab2" providerId="LiveId" clId="{E04A434D-CF9D-4CC8-B9C7-B1C8F9236885}" dt="2020-03-02T16:52:26.784" v="101" actId="1076"/>
          <ac:spMkLst>
            <pc:docMk/>
            <pc:sldMk cId="1515512664" sldId="310"/>
            <ac:spMk id="156" creationId="{00000000-0000-0000-0000-000000000000}"/>
          </ac:spMkLst>
        </pc:spChg>
      </pc:sldChg>
      <pc:sldChg chg="modSp">
        <pc:chgData name="william a" userId="c66c7249b60d4ab2" providerId="LiveId" clId="{E04A434D-CF9D-4CC8-B9C7-B1C8F9236885}" dt="2020-03-02T16:51:13.733" v="88" actId="403"/>
        <pc:sldMkLst>
          <pc:docMk/>
          <pc:sldMk cId="1690938764" sldId="321"/>
        </pc:sldMkLst>
        <pc:spChg chg="mod">
          <ac:chgData name="william a" userId="c66c7249b60d4ab2" providerId="LiveId" clId="{E04A434D-CF9D-4CC8-B9C7-B1C8F9236885}" dt="2020-03-02T16:51:13.733" v="88" actId="403"/>
          <ac:spMkLst>
            <pc:docMk/>
            <pc:sldMk cId="1690938764" sldId="321"/>
            <ac:spMk id="2" creationId="{00000000-0000-0000-0000-000000000000}"/>
          </ac:spMkLst>
        </pc:spChg>
        <pc:spChg chg="mod">
          <ac:chgData name="william a" userId="c66c7249b60d4ab2" providerId="LiveId" clId="{E04A434D-CF9D-4CC8-B9C7-B1C8F9236885}" dt="2020-03-02T16:51:03.214" v="82" actId="2711"/>
          <ac:spMkLst>
            <pc:docMk/>
            <pc:sldMk cId="1690938764" sldId="321"/>
            <ac:spMk id="3" creationId="{00000000-0000-0000-0000-000000000000}"/>
          </ac:spMkLst>
        </pc:spChg>
        <pc:spChg chg="mod">
          <ac:chgData name="william a" userId="c66c7249b60d4ab2" providerId="LiveId" clId="{E04A434D-CF9D-4CC8-B9C7-B1C8F9236885}" dt="2020-03-02T16:51:07.004" v="83" actId="403"/>
          <ac:spMkLst>
            <pc:docMk/>
            <pc:sldMk cId="1690938764" sldId="321"/>
            <ac:spMk id="4" creationId="{00000000-0000-0000-0000-000000000000}"/>
          </ac:spMkLst>
        </pc:spChg>
      </pc:sldChg>
      <pc:sldChg chg="modSp">
        <pc:chgData name="william a" userId="c66c7249b60d4ab2" providerId="LiveId" clId="{E04A434D-CF9D-4CC8-B9C7-B1C8F9236885}" dt="2020-03-02T16:53:48.872" v="117" actId="1036"/>
        <pc:sldMkLst>
          <pc:docMk/>
          <pc:sldMk cId="3750996289" sldId="335"/>
        </pc:sldMkLst>
        <pc:spChg chg="mod">
          <ac:chgData name="william a" userId="c66c7249b60d4ab2" providerId="LiveId" clId="{E04A434D-CF9D-4CC8-B9C7-B1C8F9236885}" dt="2020-03-02T16:53:26.734" v="109" actId="403"/>
          <ac:spMkLst>
            <pc:docMk/>
            <pc:sldMk cId="3750996289" sldId="335"/>
            <ac:spMk id="9" creationId="{D92D0254-8EBC-45C7-8C34-F6A495FC9D71}"/>
          </ac:spMkLst>
        </pc:spChg>
        <pc:spChg chg="mod">
          <ac:chgData name="william a" userId="c66c7249b60d4ab2" providerId="LiveId" clId="{E04A434D-CF9D-4CC8-B9C7-B1C8F9236885}" dt="2020-03-02T16:53:26.734" v="109" actId="403"/>
          <ac:spMkLst>
            <pc:docMk/>
            <pc:sldMk cId="3750996289" sldId="335"/>
            <ac:spMk id="12" creationId="{FD56BE4E-1796-4985-9E98-130BB8657AD3}"/>
          </ac:spMkLst>
        </pc:spChg>
        <pc:spChg chg="mod">
          <ac:chgData name="william a" userId="c66c7249b60d4ab2" providerId="LiveId" clId="{E04A434D-CF9D-4CC8-B9C7-B1C8F9236885}" dt="2020-03-02T16:53:26.734" v="109" actId="403"/>
          <ac:spMkLst>
            <pc:docMk/>
            <pc:sldMk cId="3750996289" sldId="335"/>
            <ac:spMk id="13" creationId="{6DAECEB9-3DFE-401E-AD16-03AE6690D0C3}"/>
          </ac:spMkLst>
        </pc:spChg>
        <pc:spChg chg="mod">
          <ac:chgData name="william a" userId="c66c7249b60d4ab2" providerId="LiveId" clId="{E04A434D-CF9D-4CC8-B9C7-B1C8F9236885}" dt="2020-03-02T16:53:26.734" v="109" actId="403"/>
          <ac:spMkLst>
            <pc:docMk/>
            <pc:sldMk cId="3750996289" sldId="335"/>
            <ac:spMk id="16" creationId="{1BC98696-B880-4ACF-8592-6599C21666C9}"/>
          </ac:spMkLst>
        </pc:spChg>
        <pc:spChg chg="mod">
          <ac:chgData name="william a" userId="c66c7249b60d4ab2" providerId="LiveId" clId="{E04A434D-CF9D-4CC8-B9C7-B1C8F9236885}" dt="2020-03-02T16:53:26.734" v="109" actId="403"/>
          <ac:spMkLst>
            <pc:docMk/>
            <pc:sldMk cId="3750996289" sldId="335"/>
            <ac:spMk id="18" creationId="{481E99B4-6B3A-4B72-8109-5863569B0F7C}"/>
          </ac:spMkLst>
        </pc:spChg>
        <pc:spChg chg="mod">
          <ac:chgData name="william a" userId="c66c7249b60d4ab2" providerId="LiveId" clId="{E04A434D-CF9D-4CC8-B9C7-B1C8F9236885}" dt="2020-03-02T16:53:26.734" v="109" actId="403"/>
          <ac:spMkLst>
            <pc:docMk/>
            <pc:sldMk cId="3750996289" sldId="335"/>
            <ac:spMk id="19" creationId="{6DE990BC-141E-4909-B449-3817EF7E928A}"/>
          </ac:spMkLst>
        </pc:spChg>
        <pc:spChg chg="mod">
          <ac:chgData name="william a" userId="c66c7249b60d4ab2" providerId="LiveId" clId="{E04A434D-CF9D-4CC8-B9C7-B1C8F9236885}" dt="2020-03-02T16:53:36.574" v="111" actId="403"/>
          <ac:spMkLst>
            <pc:docMk/>
            <pc:sldMk cId="3750996289" sldId="335"/>
            <ac:spMk id="24" creationId="{C95C07BA-5F21-42F5-AC5C-A96815A4A2DE}"/>
          </ac:spMkLst>
        </pc:spChg>
        <pc:spChg chg="mod">
          <ac:chgData name="william a" userId="c66c7249b60d4ab2" providerId="LiveId" clId="{E04A434D-CF9D-4CC8-B9C7-B1C8F9236885}" dt="2020-03-02T16:53:48.872" v="117" actId="1036"/>
          <ac:spMkLst>
            <pc:docMk/>
            <pc:sldMk cId="3750996289" sldId="335"/>
            <ac:spMk id="25" creationId="{33F0DDA2-1799-4578-B5BE-07030AC6BD09}"/>
          </ac:spMkLst>
        </pc:spChg>
        <pc:spChg chg="mod">
          <ac:chgData name="william a" userId="c66c7249b60d4ab2" providerId="LiveId" clId="{E04A434D-CF9D-4CC8-B9C7-B1C8F9236885}" dt="2020-03-02T16:53:36.574" v="111" actId="403"/>
          <ac:spMkLst>
            <pc:docMk/>
            <pc:sldMk cId="3750996289" sldId="335"/>
            <ac:spMk id="27" creationId="{32E926C0-C885-4891-8110-B702B095F00D}"/>
          </ac:spMkLst>
        </pc:spChg>
        <pc:spChg chg="mod">
          <ac:chgData name="william a" userId="c66c7249b60d4ab2" providerId="LiveId" clId="{E04A434D-CF9D-4CC8-B9C7-B1C8F9236885}" dt="2020-03-02T16:53:48.872" v="117" actId="1036"/>
          <ac:spMkLst>
            <pc:docMk/>
            <pc:sldMk cId="3750996289" sldId="335"/>
            <ac:spMk id="28" creationId="{C05632ED-02E7-4602-A299-157E1589A9AA}"/>
          </ac:spMkLst>
        </pc:spChg>
        <pc:picChg chg="mod">
          <ac:chgData name="william a" userId="c66c7249b60d4ab2" providerId="LiveId" clId="{E04A434D-CF9D-4CC8-B9C7-B1C8F9236885}" dt="2020-03-02T16:53:48.872" v="117" actId="1036"/>
          <ac:picMkLst>
            <pc:docMk/>
            <pc:sldMk cId="3750996289" sldId="335"/>
            <ac:picMk id="26" creationId="{7D928189-5315-4F5C-B13E-21B725D890DA}"/>
          </ac:picMkLst>
        </pc:picChg>
        <pc:picChg chg="mod">
          <ac:chgData name="william a" userId="c66c7249b60d4ab2" providerId="LiveId" clId="{E04A434D-CF9D-4CC8-B9C7-B1C8F9236885}" dt="2020-03-02T16:53:48.872" v="117" actId="1036"/>
          <ac:picMkLst>
            <pc:docMk/>
            <pc:sldMk cId="3750996289" sldId="335"/>
            <ac:picMk id="29" creationId="{710D3DFD-F2B3-4D86-B44E-A7398FDC4A5E}"/>
          </ac:picMkLst>
        </pc:picChg>
      </pc:sldChg>
      <pc:sldChg chg="modSp">
        <pc:chgData name="william a" userId="c66c7249b60d4ab2" providerId="LiveId" clId="{E04A434D-CF9D-4CC8-B9C7-B1C8F9236885}" dt="2020-03-02T16:52:51.663" v="104" actId="1076"/>
        <pc:sldMkLst>
          <pc:docMk/>
          <pc:sldMk cId="1007352549" sldId="367"/>
        </pc:sldMkLst>
        <pc:spChg chg="mod">
          <ac:chgData name="william a" userId="c66c7249b60d4ab2" providerId="LiveId" clId="{E04A434D-CF9D-4CC8-B9C7-B1C8F9236885}" dt="2020-03-02T16:52:44.839" v="103" actId="14100"/>
          <ac:spMkLst>
            <pc:docMk/>
            <pc:sldMk cId="1007352549" sldId="367"/>
            <ac:spMk id="150" creationId="{00000000-0000-0000-0000-000000000000}"/>
          </ac:spMkLst>
        </pc:spChg>
        <pc:spChg chg="mod">
          <ac:chgData name="william a" userId="c66c7249b60d4ab2" providerId="LiveId" clId="{E04A434D-CF9D-4CC8-B9C7-B1C8F9236885}" dt="2020-03-02T16:52:44.839" v="103" actId="14100"/>
          <ac:spMkLst>
            <pc:docMk/>
            <pc:sldMk cId="1007352549" sldId="367"/>
            <ac:spMk id="152" creationId="{00000000-0000-0000-0000-000000000000}"/>
          </ac:spMkLst>
        </pc:spChg>
        <pc:spChg chg="mod">
          <ac:chgData name="william a" userId="c66c7249b60d4ab2" providerId="LiveId" clId="{E04A434D-CF9D-4CC8-B9C7-B1C8F9236885}" dt="2020-03-02T16:52:51.663" v="104" actId="1076"/>
          <ac:spMkLst>
            <pc:docMk/>
            <pc:sldMk cId="1007352549" sldId="367"/>
            <ac:spMk id="153" creationId="{00000000-0000-0000-0000-000000000000}"/>
          </ac:spMkLst>
        </pc:spChg>
        <pc:spChg chg="mod">
          <ac:chgData name="william a" userId="c66c7249b60d4ab2" providerId="LiveId" clId="{E04A434D-CF9D-4CC8-B9C7-B1C8F9236885}" dt="2020-03-02T16:52:51.663" v="104" actId="1076"/>
          <ac:spMkLst>
            <pc:docMk/>
            <pc:sldMk cId="1007352549" sldId="367"/>
            <ac:spMk id="154" creationId="{00000000-0000-0000-0000-000000000000}"/>
          </ac:spMkLst>
        </pc:spChg>
        <pc:spChg chg="mod">
          <ac:chgData name="william a" userId="c66c7249b60d4ab2" providerId="LiveId" clId="{E04A434D-CF9D-4CC8-B9C7-B1C8F9236885}" dt="2020-03-02T16:52:44.839" v="103" actId="14100"/>
          <ac:spMkLst>
            <pc:docMk/>
            <pc:sldMk cId="1007352549" sldId="367"/>
            <ac:spMk id="155" creationId="{00000000-0000-0000-0000-000000000000}"/>
          </ac:spMkLst>
        </pc:spChg>
        <pc:spChg chg="mod">
          <ac:chgData name="william a" userId="c66c7249b60d4ab2" providerId="LiveId" clId="{E04A434D-CF9D-4CC8-B9C7-B1C8F9236885}" dt="2020-03-02T16:52:44.839" v="103" actId="14100"/>
          <ac:spMkLst>
            <pc:docMk/>
            <pc:sldMk cId="1007352549" sldId="367"/>
            <ac:spMk id="156" creationId="{00000000-0000-0000-0000-000000000000}"/>
          </ac:spMkLst>
        </pc:spChg>
      </pc:sldChg>
      <pc:sldChg chg="add">
        <pc:chgData name="william a" userId="c66c7249b60d4ab2" providerId="LiveId" clId="{E04A434D-CF9D-4CC8-B9C7-B1C8F9236885}" dt="2020-03-02T16:49:42.310" v="0"/>
        <pc:sldMkLst>
          <pc:docMk/>
          <pc:sldMk cId="3546437368" sldId="41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3/7/2020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3/7/2020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The U.S. Comstock Laws (1873-1957) banned </a:t>
            </a:r>
            <a:r>
              <a:rPr lang="en-US" sz="1200" dirty="0"/>
              <a:t>“</a:t>
            </a:r>
            <a:r>
              <a:rPr lang="en-US" sz="1200" dirty="0">
                <a:solidFill>
                  <a:schemeClr val="tx1"/>
                </a:solidFill>
              </a:rPr>
              <a:t>obscene, lewd, or lascivious”</a:t>
            </a:r>
            <a:r>
              <a:rPr lang="en-CA" sz="1200" dirty="0">
                <a:solidFill>
                  <a:schemeClr val="tx1"/>
                </a:solidFill>
              </a:rPr>
              <a:t> materials.</a:t>
            </a:r>
          </a:p>
          <a:p>
            <a:r>
              <a:rPr lang="en-CA" sz="1200" dirty="0">
                <a:solidFill>
                  <a:schemeClr val="tx1"/>
                </a:solidFill>
              </a:rPr>
              <a:t>&lt;next&gt;</a:t>
            </a:r>
          </a:p>
          <a:p>
            <a:r>
              <a:rPr lang="en-US" sz="1200" dirty="0">
                <a:solidFill>
                  <a:schemeClr val="tx1"/>
                </a:solidFill>
              </a:rPr>
              <a:t>The 1980s ushered in a new push to libraries, school boards, and government agencies to </a:t>
            </a:r>
            <a:r>
              <a:rPr lang="en-US" sz="1200" b="1" dirty="0">
                <a:solidFill>
                  <a:schemeClr val="tx1"/>
                </a:solidFill>
              </a:rPr>
              <a:t>censor</a:t>
            </a:r>
            <a:r>
              <a:rPr lang="en-US" sz="1200" b="1" dirty="0"/>
              <a:t> books.</a:t>
            </a:r>
            <a:r>
              <a:rPr lang="en-US" sz="1200" baseline="30000" dirty="0"/>
              <a:t>1</a:t>
            </a:r>
            <a:r>
              <a:rPr lang="en-US" sz="1200" dirty="0"/>
              <a:t> </a:t>
            </a:r>
          </a:p>
          <a:p>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Mid-20</a:t>
            </a:r>
            <a:r>
              <a:rPr lang="en-US" sz="1200" baseline="30000" dirty="0"/>
              <a:t>th</a:t>
            </a:r>
            <a:r>
              <a:rPr lang="en-US" sz="1200" dirty="0"/>
              <a:t> century libraries experienced “cultural censorship of: racism, sexism, nudity, religion, and evolution.”</a:t>
            </a:r>
            <a:r>
              <a:rPr lang="en-US" sz="1200" baseline="30000" dirty="0"/>
              <a:t>2 </a:t>
            </a:r>
            <a:r>
              <a:rPr lang="en-US" sz="1200" dirty="0"/>
              <a:t>In fact the American Library Association in 1984 “discerned a 'continuing pattern' of suppression of information” from the government.</a:t>
            </a:r>
            <a:r>
              <a:rPr lang="en-US" sz="1200" baseline="30000" dirty="0"/>
              <a:t>2</a:t>
            </a:r>
          </a:p>
          <a:p>
            <a:r>
              <a:rPr lang="en-US" sz="1200" dirty="0"/>
              <a:t>&lt;next&gt;</a:t>
            </a:r>
          </a:p>
          <a:p>
            <a:r>
              <a:rPr lang="en-US" sz="1200" dirty="0"/>
              <a:t>And the “media almost invariably yield to pressure… and establish some sort of code of </a:t>
            </a:r>
            <a:r>
              <a:rPr lang="en-US" sz="1200" b="1" dirty="0"/>
              <a:t>self-regulation</a:t>
            </a:r>
            <a:r>
              <a:rPr lang="en-US" sz="1200" dirty="0"/>
              <a:t>.”</a:t>
            </a:r>
            <a:r>
              <a:rPr lang="en-US" sz="1200" baseline="30000" dirty="0"/>
              <a:t>3 </a:t>
            </a:r>
            <a:r>
              <a:rPr lang="en-US" dirty="0"/>
              <a:t>and a sense of self-preservation.</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This knowledge affects our analysis of </a:t>
            </a:r>
            <a:r>
              <a:rPr lang="en-US" sz="1200" dirty="0">
                <a:solidFill>
                  <a:schemeClr val="tx1"/>
                </a:solidFill>
              </a:rPr>
              <a:t>book publication/sales, readership, popularity, public sentiment and sociological trends, even trademark conversations must be aware of quote “censorship placed on the industry from religious groups, patriots, unions, private businesses…”</a:t>
            </a:r>
            <a:r>
              <a:rPr lang="en-US" sz="1200" baseline="30000" dirty="0">
                <a:solidFill>
                  <a:schemeClr val="tx1"/>
                </a:solidFill>
              </a:rPr>
              <a:t>4</a:t>
            </a:r>
            <a:r>
              <a:rPr lang="en-US" dirty="0"/>
              <a:t>, and of course the government. Just because publications weren’t sold or available, doesn’t mean the publications didn’t exist, or that there wasn’t public interest in them.</a:t>
            </a:r>
            <a:endParaRPr lang="en-US" sz="1200" baseline="30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CA" dirty="0"/>
              <a:t>By the way, the Comstock laws also prohibited the mailing and sale of </a:t>
            </a:r>
            <a:r>
              <a:rPr lang="en-CA" sz="1200" dirty="0">
                <a:solidFill>
                  <a:schemeClr val="tx1"/>
                </a:solidFill>
              </a:rPr>
              <a:t>contraceptives, and </a:t>
            </a:r>
            <a:r>
              <a:rPr lang="en-CA" dirty="0"/>
              <a:t>it was not until 1972 that the United States Supreme Court </a:t>
            </a:r>
            <a:r>
              <a:rPr lang="en-US" sz="1200" b="0" i="0" kern="1200" dirty="0">
                <a:solidFill>
                  <a:schemeClr val="tx1"/>
                </a:solidFill>
                <a:effectLst/>
                <a:latin typeface="+mn-lt"/>
                <a:ea typeface="+mn-ea"/>
                <a:cs typeface="+mn-cs"/>
              </a:rPr>
              <a:t>legalized birth control for all citizens, irrespective of marital status. </a:t>
            </a:r>
          </a:p>
          <a:p>
            <a:r>
              <a:rPr lang="en-US" sz="1200" b="1" i="0" kern="1200" dirty="0">
                <a:solidFill>
                  <a:schemeClr val="tx1"/>
                </a:solidFill>
                <a:effectLst/>
                <a:latin typeface="+mn-lt"/>
                <a:ea typeface="+mn-ea"/>
                <a:cs typeface="+mn-cs"/>
              </a:rPr>
              <a:t>This knowledge affects our historical data sources on</a:t>
            </a:r>
            <a:r>
              <a:rPr lang="en-US" sz="1200" b="0" i="0" kern="1200" dirty="0">
                <a:solidFill>
                  <a:schemeClr val="tx1"/>
                </a:solidFill>
                <a:effectLst/>
                <a:latin typeface="+mn-lt"/>
                <a:ea typeface="+mn-ea"/>
                <a:cs typeface="+mn-cs"/>
              </a:rPr>
              <a:t> all sorts of data on </a:t>
            </a:r>
          </a:p>
          <a:p>
            <a:r>
              <a:rPr lang="en-US" sz="1200" b="0" i="0" kern="1200" dirty="0">
                <a:solidFill>
                  <a:schemeClr val="tx1"/>
                </a:solidFill>
                <a:effectLst/>
                <a:latin typeface="+mn-lt"/>
                <a:ea typeface="+mn-ea"/>
                <a:cs typeface="+mn-cs"/>
              </a:rPr>
              <a:t>birth rates, </a:t>
            </a:r>
          </a:p>
          <a:p>
            <a:r>
              <a:rPr lang="en-US" sz="1200" b="0" i="0" kern="1200" dirty="0">
                <a:solidFill>
                  <a:schemeClr val="tx1"/>
                </a:solidFill>
                <a:effectLst/>
                <a:latin typeface="+mn-lt"/>
                <a:ea typeface="+mn-ea"/>
                <a:cs typeface="+mn-cs"/>
              </a:rPr>
              <a:t>reproductive health history, </a:t>
            </a:r>
          </a:p>
          <a:p>
            <a:r>
              <a:rPr lang="en-US" sz="1200" b="0" i="0" kern="1200" dirty="0">
                <a:solidFill>
                  <a:schemeClr val="tx1"/>
                </a:solidFill>
                <a:effectLst/>
                <a:latin typeface="+mn-lt"/>
                <a:ea typeface="+mn-ea"/>
                <a:cs typeface="+mn-cs"/>
              </a:rPr>
              <a:t>family planning choices, </a:t>
            </a:r>
          </a:p>
          <a:p>
            <a:r>
              <a:rPr lang="en-US" sz="1200" b="0" i="0" kern="1200" dirty="0">
                <a:solidFill>
                  <a:schemeClr val="tx1"/>
                </a:solidFill>
                <a:effectLst/>
                <a:latin typeface="+mn-lt"/>
                <a:ea typeface="+mn-ea"/>
                <a:cs typeface="+mn-cs"/>
              </a:rPr>
              <a:t>family size preference, </a:t>
            </a:r>
          </a:p>
          <a:p>
            <a:r>
              <a:rPr lang="en-US" sz="1200" b="0" i="0" kern="1200" dirty="0">
                <a:solidFill>
                  <a:schemeClr val="tx1"/>
                </a:solidFill>
                <a:effectLst/>
                <a:latin typeface="+mn-lt"/>
                <a:ea typeface="+mn-ea"/>
                <a:cs typeface="+mn-cs"/>
              </a:rPr>
              <a:t>and public health policy.</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inevitable, but is not acceptable.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outcomes, not in intents or origins.</a:t>
            </a:r>
          </a:p>
          <a:p>
            <a:r>
              <a:rPr lang="en-US"/>
              <a:t>Outcomes are how bias is measured.</a:t>
            </a:r>
          </a:p>
          <a:p>
            <a:r>
              <a:rPr lang="en-US"/>
              <a:t>The world doesn’t care if we </a:t>
            </a:r>
            <a:r>
              <a:rPr lang="en-US" i="1"/>
              <a:t>intended</a:t>
            </a:r>
            <a:r>
              <a:rPr lang="en-US" i="0"/>
              <a:t> to be un-biased. It cares that we either were or were not 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s</a:t>
            </a:r>
            <a:r>
              <a:rPr lang="en-CA" err="1"/>
              <a:t>tatistics</a:t>
            </a:r>
            <a:r>
              <a:rPr lang="en-CA"/>
              <a:t>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Through hypothesis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sz="1200">
                <a:latin typeface="Roboto" panose="02000000000000000000" pitchFamily="2" charset="0"/>
                <a:ea typeface="Roboto" panose="02000000000000000000" pitchFamily="2" charset="0"/>
              </a:rPr>
              <a:t>If our collection methods </a:t>
            </a:r>
            <a:r>
              <a:rPr lang="en-CA" sz="1200" b="1">
                <a:latin typeface="Roboto" panose="02000000000000000000" pitchFamily="2" charset="0"/>
                <a:ea typeface="Roboto" panose="02000000000000000000" pitchFamily="2" charset="0"/>
              </a:rPr>
              <a:t>lack credibility</a:t>
            </a:r>
            <a:r>
              <a:rPr lang="en-CA" sz="1200">
                <a:latin typeface="Roboto" panose="02000000000000000000" pitchFamily="2" charset="0"/>
                <a:ea typeface="Roboto" panose="02000000000000000000" pitchFamily="2" charset="0"/>
              </a:rPr>
              <a:t>, </a:t>
            </a:r>
          </a:p>
          <a:p>
            <a:r>
              <a:rPr lang="en-CA" sz="1200">
                <a:latin typeface="Roboto" panose="02000000000000000000" pitchFamily="2" charset="0"/>
                <a:ea typeface="Roboto" panose="02000000000000000000" pitchFamily="2" charset="0"/>
              </a:rPr>
              <a:t>or our analysis </a:t>
            </a:r>
            <a:r>
              <a:rPr lang="en-CA" sz="1200" b="1">
                <a:latin typeface="Roboto" panose="02000000000000000000" pitchFamily="2" charset="0"/>
                <a:ea typeface="Roboto" panose="02000000000000000000" pitchFamily="2" charset="0"/>
              </a:rPr>
              <a:t>fails to see variables</a:t>
            </a:r>
            <a:r>
              <a:rPr lang="en-CA" sz="1200">
                <a:latin typeface="Roboto" panose="02000000000000000000" pitchFamily="2" charset="0"/>
                <a:ea typeface="Roboto" panose="02000000000000000000" pitchFamily="2" charset="0"/>
              </a:rPr>
              <a:t>, </a:t>
            </a:r>
            <a:br>
              <a:rPr lang="en-CA" sz="1200">
                <a:latin typeface="Roboto" panose="02000000000000000000" pitchFamily="2" charset="0"/>
                <a:ea typeface="Roboto" panose="02000000000000000000" pitchFamily="2" charset="0"/>
              </a:rPr>
            </a:br>
            <a:r>
              <a:rPr lang="en-CA" sz="1200">
                <a:latin typeface="Roboto" panose="02000000000000000000" pitchFamily="2" charset="0"/>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Or simply more diversity of thought in our analysis,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which means including people on our teams who have different life experiences than our own, </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who can give us insights into variables we may have missed…</a:t>
            </a:r>
            <a:br>
              <a:rPr lang="en-CA">
                <a:latin typeface="Roboto" panose="02000000000000000000" pitchFamily="2" charset="0"/>
                <a:ea typeface="Roboto" panose="02000000000000000000" pitchFamily="2" charset="0"/>
              </a:rPr>
            </a:br>
            <a:r>
              <a:rPr lang="en-CA">
                <a:latin typeface="Roboto" panose="02000000000000000000" pitchFamily="2" charset="0"/>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the UK four out of five people (81%) that were </a:t>
            </a:r>
            <a:r>
              <a:rPr lang="en-US" b="1" dirty="0"/>
              <a:t>identified as suspects </a:t>
            </a:r>
            <a:r>
              <a:rPr lang="en-US" dirty="0"/>
              <a:t>by the Metropolitan Police’s facial recognition technology </a:t>
            </a:r>
            <a:r>
              <a:rPr lang="en-US" b="1" dirty="0"/>
              <a:t>were in fact innocent</a:t>
            </a:r>
            <a:r>
              <a:rPr lang="en-US" dirty="0"/>
              <a:t>.</a:t>
            </a:r>
          </a:p>
          <a:p>
            <a:r>
              <a:rPr lang="en-US" dirty="0"/>
              <a:t>Also this same technology </a:t>
            </a:r>
            <a:r>
              <a:rPr lang="en-US" b="1" dirty="0"/>
              <a:t>falsely identified </a:t>
            </a:r>
            <a:r>
              <a:rPr lang="en-US" dirty="0"/>
              <a:t>African-American and Asian faces 10-to-100 times more than Caucasian faces. </a:t>
            </a:r>
          </a:p>
          <a:p>
            <a:endParaRPr lang="en-US" dirty="0"/>
          </a:p>
          <a:p>
            <a:r>
              <a:rPr lang="en-US" dirty="0"/>
              <a:t>In a test of Amazon’s “</a:t>
            </a:r>
            <a:r>
              <a:rPr lang="en-US" dirty="0" err="1"/>
              <a:t>Rekognition</a:t>
            </a:r>
            <a:r>
              <a:rPr lang="en-US" dirty="0"/>
              <a:t>,” 28 members of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of us are familiar with The ACT Test which is an exam most high schoolers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three to four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 the biggest </a:t>
            </a:r>
            <a:r>
              <a:rPr lang="en-CA" b="1" dirty="0"/>
              <a:t>factor 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First, a bit about me. </a:t>
            </a:r>
            <a:br>
              <a:rPr lang="en-CA"/>
            </a:br>
            <a:br>
              <a:rPr lang="en-CA"/>
            </a:br>
            <a:r>
              <a:rPr lang="en-CA"/>
              <a:t>I’m a People Solutions Consultant. My background is in Human Resources. I currently study I/O Psychology and I’m a frequent speaker and facilitator events like these across the country.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t>
            </a:r>
          </a:p>
          <a:p>
            <a:r>
              <a:rPr lang="en-US" sz="1200" b="0" i="0" kern="1200" dirty="0">
                <a:solidFill>
                  <a:schemeClr val="tx1"/>
                </a:solidFill>
                <a:effectLst/>
                <a:latin typeface="+mn-lt"/>
                <a:ea typeface="+mn-ea"/>
                <a:cs typeface="+mn-cs"/>
              </a:rPr>
              <a:t>&lt;read notes&gt;</a:t>
            </a:r>
          </a:p>
          <a:p>
            <a:r>
              <a:rPr lang="en-US" sz="1200" b="0" i="0" kern="1200" dirty="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why? What are the variables that surround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look at our variables…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Mediator</a:t>
            </a:r>
            <a:r>
              <a:rPr lang="en-US" sz="1200" b="0" i="0" kern="1200" dirty="0">
                <a:solidFill>
                  <a:schemeClr val="tx1"/>
                </a:solidFill>
                <a:effectLst/>
                <a:latin typeface="+mn-lt"/>
                <a:ea typeface="+mn-ea"/>
                <a:cs typeface="+mn-cs"/>
              </a:rPr>
              <a:t> here is diet. Remember Mediator is the “the </a:t>
            </a:r>
            <a:r>
              <a:rPr lang="en-US" sz="1200" b="1" i="0" kern="1200" dirty="0">
                <a:solidFill>
                  <a:schemeClr val="tx1"/>
                </a:solidFill>
                <a:effectLst/>
                <a:latin typeface="+mn-lt"/>
                <a:ea typeface="+mn-ea"/>
                <a:cs typeface="+mn-cs"/>
              </a:rPr>
              <a:t>caus</a:t>
            </a:r>
            <a:r>
              <a:rPr lang="en-US" sz="1200" b="0" i="0" kern="1200" dirty="0">
                <a:solidFill>
                  <a:schemeClr val="tx1"/>
                </a:solidFill>
                <a:effectLst/>
                <a:latin typeface="+mn-lt"/>
                <a:ea typeface="+mn-ea"/>
                <a:cs typeface="+mn-cs"/>
              </a:rPr>
              <a:t>al pathway” it’s said to be “naturally occurring”. In this case diet could be due to </a:t>
            </a:r>
            <a:r>
              <a:rPr lang="en-US" sz="1200" b="0" i="1" kern="1200" dirty="0">
                <a:solidFill>
                  <a:schemeClr val="tx1"/>
                </a:solidFill>
                <a:effectLst/>
                <a:latin typeface="+mn-lt"/>
                <a:ea typeface="+mn-ea"/>
                <a:cs typeface="+mn-cs"/>
              </a:rPr>
              <a:t>being</a:t>
            </a:r>
            <a:r>
              <a:rPr lang="en-US" sz="1200" b="0" i="0" kern="1200" dirty="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confounder</a:t>
            </a:r>
            <a:r>
              <a:rPr lang="en-US" sz="1200" b="0" i="0" kern="1200" dirty="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remember the </a:t>
            </a:r>
            <a:r>
              <a:rPr lang="en-US" sz="1200" b="1" i="0" kern="1200" dirty="0">
                <a:solidFill>
                  <a:schemeClr val="tx1"/>
                </a:solidFill>
                <a:effectLst/>
                <a:latin typeface="+mn-lt"/>
                <a:ea typeface="+mn-ea"/>
                <a:cs typeface="+mn-cs"/>
              </a:rPr>
              <a:t>moderator</a:t>
            </a:r>
            <a:r>
              <a:rPr lang="en-US" sz="1200" b="0" i="0" kern="1200" dirty="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dirty="0">
                <a:solidFill>
                  <a:schemeClr val="tx1"/>
                </a:solidFill>
                <a:effectLst/>
                <a:latin typeface="+mn-lt"/>
                <a:ea typeface="+mn-ea"/>
                <a:cs typeface="+mn-cs"/>
              </a:rPr>
              <a:t>smaller</a:t>
            </a:r>
            <a:r>
              <a:rPr lang="en-US" sz="1200" b="0" i="0" kern="1200" dirty="0">
                <a:solidFill>
                  <a:schemeClr val="tx1"/>
                </a:solidFill>
                <a:effectLst/>
                <a:latin typeface="+mn-lt"/>
                <a:ea typeface="+mn-ea"/>
                <a:cs typeface="+mn-cs"/>
              </a:rPr>
              <a:t>. Again, we can control for it if we wanted to. We could look at data for mothers who don’t smoke, or only for those who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Lastly our </a:t>
            </a:r>
            <a:r>
              <a:rPr lang="en-US" sz="1200" b="1" i="0" kern="1200" dirty="0">
                <a:solidFill>
                  <a:schemeClr val="tx1"/>
                </a:solidFill>
                <a:effectLst/>
                <a:latin typeface="+mn-lt"/>
                <a:ea typeface="+mn-ea"/>
                <a:cs typeface="+mn-cs"/>
              </a:rPr>
              <a:t>Covariate</a:t>
            </a:r>
            <a:r>
              <a:rPr lang="en-US" sz="1200" b="0" i="0" kern="1200" dirty="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in an experiment, but we may or may not be able to. </a:t>
            </a:r>
          </a:p>
          <a:p>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dirty="0">
                <a:solidFill>
                  <a:schemeClr val="tx1"/>
                </a:solidFill>
                <a:effectLst/>
                <a:latin typeface="+mn-lt"/>
                <a:ea typeface="+mn-ea"/>
                <a:cs typeface="+mn-cs"/>
                <a:sym typeface="Wingdings" panose="05000000000000000000" pitchFamily="2" charset="2"/>
              </a:rPr>
              <a:t>This brings a great point - </a:t>
            </a:r>
            <a:r>
              <a:rPr lang="en-US" sz="1200" b="0" i="0" kern="1200" dirty="0">
                <a:solidFill>
                  <a:schemeClr val="tx1"/>
                </a:solidFill>
                <a:effectLst/>
                <a:latin typeface="+mn-lt"/>
                <a:ea typeface="+mn-ea"/>
                <a:cs typeface="+mn-cs"/>
              </a:rPr>
              <a:t>When presented with data you may or may not have the ability to “</a:t>
            </a:r>
            <a:r>
              <a:rPr lang="en-US" sz="1200" b="0" i="1" kern="1200" dirty="0">
                <a:solidFill>
                  <a:schemeClr val="tx1"/>
                </a:solidFill>
                <a:effectLst/>
                <a:latin typeface="+mn-lt"/>
                <a:ea typeface="+mn-ea"/>
                <a:cs typeface="+mn-cs"/>
              </a:rPr>
              <a:t>control</a:t>
            </a:r>
            <a:r>
              <a:rPr lang="en-US" sz="1200" b="0" i="0" kern="1200" dirty="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dirty="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dirty="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dirty="0">
                <a:solidFill>
                  <a:schemeClr val="tx1"/>
                </a:solidFill>
                <a:effectLst/>
                <a:latin typeface="+mn-lt"/>
                <a:ea typeface="+mn-ea"/>
                <a:cs typeface="+mn-cs"/>
              </a:rPr>
              <a:t>What is the reasoning behind your decisions?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Clearly describing where we </a:t>
            </a:r>
            <a:r>
              <a:rPr lang="en-US" sz="1200" b="0" i="1" kern="1200" dirty="0">
                <a:solidFill>
                  <a:schemeClr val="tx1"/>
                </a:solidFill>
                <a:effectLst/>
                <a:latin typeface="+mn-lt"/>
                <a:ea typeface="+mn-ea"/>
                <a:cs typeface="+mn-cs"/>
              </a:rPr>
              <a:t>think or predict</a:t>
            </a:r>
            <a:r>
              <a:rPr lang="en-US" sz="1200" b="0" i="0" kern="1200" dirty="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the notes&gt;</a:t>
            </a:r>
          </a:p>
          <a:p>
            <a:r>
              <a:rPr lang="en-CA" dirty="0"/>
              <a:t>You may be familiar with the story about Target’s targeted mailer campaign for expectant mothers and a furious dad, who didn’t know his teenage daughter was pregnant yet.</a:t>
            </a:r>
          </a:p>
          <a:p>
            <a:endParaRPr lang="en-CA" dirty="0"/>
          </a:p>
          <a:p>
            <a:r>
              <a:rPr lang="en-CA" dirty="0"/>
              <a:t>Quote is from Andrew Pole, the Target statistician who developed the store’s model for predicting and detecting consumer pregnancies, which were then used to target ads to expectant mothers. </a:t>
            </a:r>
          </a:p>
          <a:p>
            <a:r>
              <a:rPr lang="en-CA"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Cambridge Analytica gathered the data </a:t>
            </a:r>
            <a:r>
              <a:rPr lang="en-US" sz="1200" dirty="0"/>
              <a:t>on 87+ million users without their consent, </a:t>
            </a:r>
            <a:r>
              <a:rPr lang="en-CA" dirty="0"/>
              <a:t>via </a:t>
            </a:r>
            <a:r>
              <a:rPr lang="en-US" sz="1200" dirty="0"/>
              <a:t>what Facebook later labeled “malicious” use of its system. Any user who took their custom Facebook “quiz” also unknowingly allowed CA to access personal data including location for all their “friends”. Clearly unethical collection.</a:t>
            </a:r>
          </a:p>
          <a:p>
            <a:r>
              <a:rPr lang="en-US" sz="1200" dirty="0"/>
              <a:t>&lt;next&gt;</a:t>
            </a:r>
          </a:p>
          <a:p>
            <a:r>
              <a:rPr lang="en-US" sz="1200" dirty="0"/>
              <a:t>CA used the data to perform </a:t>
            </a:r>
            <a:r>
              <a:rPr lang="en-US" dirty="0"/>
              <a:t>“Digital Operations” to target Trump’s campaign messaging, using the </a:t>
            </a:r>
            <a:r>
              <a:rPr lang="en-CA" dirty="0"/>
              <a:t>data to set the campaign travel schedule, platform, and to micro-target Facebook users prior to the 2016 election. That’s not necessarily unethical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But these quotes are from the Cambridge Analytica employee turned whistle blower who testified </a:t>
            </a:r>
            <a:r>
              <a:rPr lang="en-US" dirty="0"/>
              <a:t>in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a:t>
            </a:r>
            <a:endParaRPr lang="en-US" sz="12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Let’s talk more about that “potential re-use” of data.</a:t>
            </a:r>
          </a:p>
          <a:p>
            <a:r>
              <a:rPr lang="en-CA" dirty="0"/>
              <a:t>&lt;read slide, then notes&gt;</a:t>
            </a:r>
          </a:p>
          <a:p>
            <a:r>
              <a:rPr lang="en-CA" dirty="0"/>
              <a:t>Can anyone think of genetic data example that has been identified as having a disparate impact, that is now federally banned for use in hiring?</a:t>
            </a:r>
          </a:p>
          <a:p>
            <a:endParaRPr lang="en-CA" dirty="0"/>
          </a:p>
          <a:p>
            <a:r>
              <a:rPr lang="en-US" sz="1200" b="0" i="0" kern="1200" dirty="0">
                <a:solidFill>
                  <a:schemeClr val="tx1"/>
                </a:solidFill>
                <a:effectLst/>
                <a:latin typeface="+mn-lt"/>
                <a:ea typeface="+mn-ea"/>
                <a:cs typeface="+mn-cs"/>
              </a:rPr>
              <a:t>For example, employers used genetic screening in the early 1970s to identify potential employees who carried a gene mutation for sickle cell anemia, a very expensive and debilitating genetic disorder that is predominant in African Americans.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“Those carrying the gene mutation were denied jobs-even though many of them were healthy and would never develop the disease.”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Americans with Disabilities Act of 1990 put an end to sickle cell trait discrimination in employment. </a:t>
            </a:r>
            <a:endParaRPr lang="en-CA" dirty="0"/>
          </a:p>
          <a:p>
            <a:endParaRPr lang="en-CA" dirty="0"/>
          </a:p>
          <a:p>
            <a:r>
              <a:rPr lang="en-CA" dirty="0"/>
              <a:t>How about another example</a:t>
            </a:r>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financial data for health care research is potentially predatory or discriminatory, and vice versa, where only wealthy patients are told about the latest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also leads to a relatively new concept of </a:t>
            </a:r>
            <a:r>
              <a:rPr lang="en-US" sz="1200" dirty="0"/>
              <a:t>“</a:t>
            </a:r>
            <a:r>
              <a:rPr lang="en-US" sz="1200" dirty="0" err="1"/>
              <a:t>Weblining</a:t>
            </a:r>
            <a:r>
              <a:rPr lang="en-US" sz="1200" dirty="0"/>
              <a:t>”, or the use of financial data to target users for online ads including childcare, housing, health care.</a:t>
            </a:r>
            <a:r>
              <a:rPr lang="en-US" sz="1200" baseline="30000" dirty="0"/>
              <a:t>1</a:t>
            </a:r>
            <a:r>
              <a:rPr lang="en-US" sz="1200" dirty="0"/>
              <a:t>   This is a play of words on Redlining, which we’ll talk more about soon. </a:t>
            </a:r>
            <a:r>
              <a:rPr lang="en-CA" dirty="0"/>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existing </a:t>
            </a:r>
            <a:r>
              <a:rPr lang="en-CA" b="1"/>
              <a:t>Disparate Impact. </a:t>
            </a:r>
            <a:r>
              <a:rPr lang="en-CA" b="0"/>
              <a:t>We mentioned this earlier with the Apple Card algorithm having a disparate impact on women.</a:t>
            </a:r>
          </a:p>
          <a:p>
            <a:endParaRPr lang="en-CA"/>
          </a:p>
          <a:p>
            <a:r>
              <a:rPr lang="en-CA"/>
              <a:t>Most systems (selection systems especially) are built to intend to discriminate meaning they create distinctions among people. </a:t>
            </a:r>
          </a:p>
          <a:p>
            <a:br>
              <a:rPr lang="en-CA"/>
            </a:br>
            <a:r>
              <a:rPr lang="en-CA"/>
              <a:t>There’s various laws about discrimination, most notably around employment, housing, public accommodation…</a:t>
            </a:r>
            <a:br>
              <a:rPr lang="en-CA"/>
            </a:br>
            <a:r>
              <a:rPr lang="en-CA"/>
              <a:t>There’s two forms of ILLEGAL discrimination: </a:t>
            </a:r>
          </a:p>
          <a:p>
            <a:pPr marL="228600" indent="-228600">
              <a:buAutoNum type="arabicPeriod"/>
            </a:pPr>
            <a:r>
              <a:rPr lang="en-CA" b="1"/>
              <a:t>Disparate treatment </a:t>
            </a:r>
            <a:r>
              <a:rPr lang="en-CA"/>
              <a:t>(active discrimination towards individuals): intentional and open bias, retaliation, or exclusionary</a:t>
            </a:r>
          </a:p>
          <a:p>
            <a:pPr marL="228600" indent="-228600">
              <a:buAutoNum type="arabicPeriod"/>
            </a:pPr>
            <a:r>
              <a:rPr lang="en-CA" b="1"/>
              <a:t>Disparate</a:t>
            </a:r>
            <a:r>
              <a:rPr lang="en-CA"/>
              <a:t> (adverse) </a:t>
            </a:r>
            <a:r>
              <a:rPr lang="en-CA" b="1"/>
              <a:t>impact</a:t>
            </a:r>
            <a:r>
              <a:rPr lang="en-CA"/>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US"/>
              <a:t>Brief history of redlining. </a:t>
            </a:r>
          </a:p>
          <a:p>
            <a:endParaRPr lang="en-US"/>
          </a:p>
          <a:p>
            <a:r>
              <a:rPr lang="en-US"/>
              <a:t>Red lines were literally drawn on maps around “undesirable” minority neighborhoods, marking them as “undesirable” and hazardous for financing. This denied Federal housing authority-insured mortgages to minority families. Literally legalized disparate impact.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actual redlining map from 1937 from Philadelphia, Pennsylvania. Maps like this were used throughout the country. It wasn’t until a series of laws in the 1960s and 1970s that </a:t>
            </a:r>
            <a:r>
              <a:rPr lang="en-US" sz="1200"/>
              <a:t>banks were required to meet the lending needs of low income neighborhoods.</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US"/>
              <a:t>&lt;read the notes&gt;</a:t>
            </a:r>
          </a:p>
          <a:p>
            <a:r>
              <a:rPr lang="en-US"/>
              <a:t>The American Dream of home ownership was denied to “Boomer” and Generation X minorities, legally through the 1970s, and that generational gap continues today, fifty years later.</a:t>
            </a:r>
          </a:p>
          <a:p>
            <a:endParaRPr lang="en-US"/>
          </a:p>
          <a:p>
            <a:r>
              <a:rPr lang="en-US"/>
              <a:t>They </a:t>
            </a:r>
            <a:r>
              <a:rPr lang="en-US" sz="1200"/>
              <a:t>continue to be routinely denied conventional mortgage loans at rates far higher than their white counterparts.</a:t>
            </a:r>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115278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This is the racial dot map. </a:t>
            </a:r>
            <a:r>
              <a:rPr lang="en-US" dirty="0"/>
              <a:t>See if you can spot Florida Blvd on this map, a historical redlining boundary in my home town of Baton Rouge, Louisiana.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first&gt;</a:t>
            </a:r>
          </a:p>
          <a:p>
            <a:r>
              <a:rPr lang="en-US" sz="1200"/>
              <a:t>“The [proposed] rule would overturn 50 years of precedent, upheld by the Supreme Court in 2015, that permit the use of statistical analysis to </a:t>
            </a:r>
            <a:r>
              <a:rPr lang="en-US" sz="1200" b="1"/>
              <a:t>identify</a:t>
            </a:r>
            <a:r>
              <a:rPr lang="en-US" sz="1200"/>
              <a:t> patterns of discrimination.”</a:t>
            </a:r>
            <a:r>
              <a:rPr lang="en-US" sz="1200" baseline="30000"/>
              <a:t>1</a:t>
            </a: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a:t>
            </a:r>
            <a:r>
              <a:rPr lang="en-US" err="1"/>
              <a:t>Weblining</a:t>
            </a:r>
            <a:r>
              <a:rPr lang="en-US"/>
              <a:t>” or “Digital Redlining” is the segmentation of consumer data based on income. This may result in disparate exposure to online ads and services, like in childcare, housing, or health care.</a:t>
            </a:r>
          </a:p>
          <a:p>
            <a:endParaRPr lang="en-US"/>
          </a:p>
          <a:p>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WILLIAM </a:t>
            </a:r>
          </a:p>
          <a:p>
            <a:endParaRPr lang="en-CA" dirty="0"/>
          </a:p>
          <a:p>
            <a:r>
              <a:rPr lang="en-CA" dirty="0"/>
              <a:t>Today we are going to be talking about bias in data analytics and data collection, </a:t>
            </a:r>
          </a:p>
          <a:p>
            <a:r>
              <a:rPr lang="en-CA" dirty="0"/>
              <a:t>what we can to do recognize our own bias and fight the perception of bias, </a:t>
            </a:r>
          </a:p>
          <a:p>
            <a:r>
              <a:rPr lang="en-CA" dirty="0"/>
              <a:t>and on how bias in data has real impacts in our society.</a:t>
            </a:r>
          </a:p>
          <a:p>
            <a:endParaRPr lang="en-CA" dirty="0"/>
          </a:p>
          <a:p>
            <a:r>
              <a:rPr lang="en-CA" dirty="0"/>
              <a:t>But without context, without understanding historical or time-based biases, both we and our data findings are doomed to parrot bias.</a:t>
            </a:r>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Arkansans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endParaRPr lang="en-CA"/>
          </a:p>
          <a:p>
            <a:r>
              <a:rPr lang="en-CA"/>
              <a:t>&lt;next&gt;</a:t>
            </a:r>
          </a:p>
          <a:p>
            <a:r>
              <a:rPr lang="en-US" sz="1200"/>
              <a:t>Another FBI co-authored study indicates that facial recognition software is less accurate on darker skin.</a:t>
            </a:r>
          </a:p>
          <a:p>
            <a:endParaRPr lang="en-CA"/>
          </a:p>
          <a:p>
            <a:r>
              <a:rPr lang="en-CA"/>
              <a:t>So when this type of facial recognition is used in law enforcement, and is less accurate on darker-skinned citizens, the potential for a civil rights disaster is high.</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To summarize the last hour, how can you mitigate bias and perform data analytics ethically? It’s very simple. </a:t>
            </a:r>
          </a:p>
          <a:p>
            <a:r>
              <a:rPr lang="en-CA" dirty="0"/>
              <a:t>When you know better, do better.</a:t>
            </a:r>
          </a:p>
          <a:p>
            <a:endParaRPr lang="en-CA" dirty="0"/>
          </a:p>
          <a:p>
            <a:r>
              <a:rPr lang="en-CA" dirty="0"/>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 norms are reversed.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a:br>
            <a:br>
              <a:rPr lang="en-CA"/>
            </a:br>
            <a:r>
              <a:rPr lang="en-US"/>
              <a:t>Without awareness of historical bias in source data, you will present unethical findings at best.</a:t>
            </a:r>
          </a:p>
          <a:p>
            <a:endParaRPr lang="en-US"/>
          </a:p>
          <a:p>
            <a:r>
              <a:rPr lang="en-US"/>
              <a:t>Bias exists. </a:t>
            </a:r>
            <a:br>
              <a:rPr lang="en-US"/>
            </a:br>
            <a:r>
              <a:rPr lang="en-US"/>
              <a:t>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“Though steroids have been banned in MLB  since 1991, the league did not implement leaguewide PED testing until 2003.”</a:t>
            </a:r>
            <a:r>
              <a:rPr lang="en-US" sz="1800" baseline="30000" dirty="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top 6 HR single seasons in history were all between 1998-2001, all by three players, Barry Bonds, Mark McGwire, Sammy Sosa. </a:t>
            </a:r>
            <a:endParaRPr lang="en-US" sz="18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knowledge of their illegal actions, </a:t>
            </a:r>
            <a:r>
              <a:rPr lang="en-US" sz="1800" b="1" dirty="0"/>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must ethically consider the illegal player behavior during the legal steroid and unmonitored use era</a:t>
            </a:r>
            <a:r>
              <a:rPr lang="en-CA" sz="1800" dirty="0"/>
              <a:t>.</a:t>
            </a:r>
            <a:endParaRPr lang="en-US" sz="1800"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8FBD3-E630-4CCC-B65D-2F1CDAB6D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2018C0-7573-4895-AEED-42FE84EE83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C8F7A-81A8-470E-98E6-31A373A8E4D4}"/>
              </a:ext>
            </a:extLst>
          </p:cNvPr>
          <p:cNvSpPr>
            <a:spLocks noGrp="1"/>
          </p:cNvSpPr>
          <p:nvPr>
            <p:ph type="dt" sz="half" idx="10"/>
          </p:nvPr>
        </p:nvSpPr>
        <p:spPr/>
        <p:txBody>
          <a:bodyPr/>
          <a:lstStyle/>
          <a:p>
            <a:fld id="{F5783E5D-49E2-4D3C-91C3-406CEF6C7B35}" type="datetimeFigureOut">
              <a:rPr lang="en-US" smtClean="0"/>
              <a:t>3/7/2020</a:t>
            </a:fld>
            <a:endParaRPr lang="en-US"/>
          </a:p>
        </p:txBody>
      </p:sp>
      <p:sp>
        <p:nvSpPr>
          <p:cNvPr id="5" name="Footer Placeholder 4">
            <a:extLst>
              <a:ext uri="{FF2B5EF4-FFF2-40B4-BE49-F238E27FC236}">
                <a16:creationId xmlns:a16="http://schemas.microsoft.com/office/drawing/2014/main" id="{ACBB0AF6-BA21-4433-8087-BDACFFE56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B2AB6-4733-41FD-B96E-932FCA841C41}"/>
              </a:ext>
            </a:extLst>
          </p:cNvPr>
          <p:cNvSpPr>
            <a:spLocks noGrp="1"/>
          </p:cNvSpPr>
          <p:nvPr>
            <p:ph type="sldNum" sz="quarter" idx="12"/>
          </p:nvPr>
        </p:nvSpPr>
        <p:spPr/>
        <p:txBody>
          <a:bodyPr/>
          <a:lstStyle/>
          <a:p>
            <a:fld id="{9A31AAC7-FD55-4D4F-8E19-87F5279F81BB}" type="slidenum">
              <a:rPr lang="en-US" smtClean="0"/>
              <a:t>‹#›</a:t>
            </a:fld>
            <a:endParaRPr lang="en-US"/>
          </a:p>
        </p:txBody>
      </p:sp>
    </p:spTree>
    <p:extLst>
      <p:ext uri="{BB962C8B-B14F-4D97-AF65-F5344CB8AC3E}">
        <p14:creationId xmlns:p14="http://schemas.microsoft.com/office/powerpoint/2010/main" val="2722499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15"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hyperlink" Target="https://www.aclu.org/sites/default/files/assets/141027_iachr_racial_disparities_aclu_submission_0.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qlsaturday.com/929/EventHome.aspx" TargetMode="External"/><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s://demographics.coopercenter.org/racial-dot-map"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hyperlink" Target="https://www.nytimes.com/2019/08/20/upshot/housing-discrimination-algorithms-hud.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linkedin.com/in/williamdassaf"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hyperlink" Target="https://www.perpetuallineup.org/"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dirty="0">
                <a:latin typeface="Roboto" panose="02000000000000000000"/>
              </a:rPr>
              <a:t>Christine Assaf, People Solutions Consultant</a:t>
            </a:r>
          </a:p>
          <a:p>
            <a:pPr lvl="0"/>
            <a:r>
              <a:rPr lang="en-US" dirty="0">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pic>
        <p:nvPicPr>
          <p:cNvPr id="7" name="Picture 6" descr="A close up of a logo&#10;&#10;Description automatically generated">
            <a:extLst>
              <a:ext uri="{FF2B5EF4-FFF2-40B4-BE49-F238E27FC236}">
                <a16:creationId xmlns:a16="http://schemas.microsoft.com/office/drawing/2014/main" id="{6CB075B3-7CA9-491B-B8D9-59CFA9513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652" y="137432"/>
            <a:ext cx="5715000" cy="1428750"/>
          </a:xfrm>
          <a:prstGeom prst="rect">
            <a:avLst/>
          </a:prstGeom>
        </p:spPr>
      </p:pic>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2228849" cy="22362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a:solidFill>
                  <a:schemeClr val="tx1"/>
                </a:solidFill>
              </a:rPr>
              <a:t>U.S. Comstock Law (1873-1957) banned </a:t>
            </a:r>
            <a:br>
              <a:rPr lang="en-CA" sz="2400">
                <a:solidFill>
                  <a:schemeClr val="tx1"/>
                </a:solidFill>
              </a:rPr>
            </a:br>
            <a:r>
              <a:rPr lang="en-US" sz="2400"/>
              <a:t>“</a:t>
            </a:r>
            <a:r>
              <a:rPr lang="en-US" sz="2400">
                <a:solidFill>
                  <a:schemeClr val="tx1"/>
                </a:solidFill>
              </a:rPr>
              <a:t>obscene, lewd, or lascivious”</a:t>
            </a:r>
            <a:r>
              <a:rPr lang="en-CA" sz="2400">
                <a:solidFill>
                  <a:schemeClr val="tx1"/>
                </a:solidFill>
              </a:rPr>
              <a:t> materials.</a:t>
            </a:r>
          </a:p>
          <a:p>
            <a:r>
              <a:rPr lang="en-US" sz="2400">
                <a:solidFill>
                  <a:schemeClr val="tx1"/>
                </a:solidFill>
              </a:rPr>
              <a:t>The 1980s ushered in a new push to libraries, </a:t>
            </a:r>
            <a:br>
              <a:rPr lang="en-US" sz="2400">
                <a:solidFill>
                  <a:schemeClr val="tx1"/>
                </a:solidFill>
              </a:rPr>
            </a:br>
            <a:r>
              <a:rPr lang="en-US" sz="2400">
                <a:solidFill>
                  <a:schemeClr val="tx1"/>
                </a:solidFill>
              </a:rPr>
              <a:t>school boards, and government agencies to </a:t>
            </a:r>
            <a:r>
              <a:rPr lang="en-US" sz="2400" b="1">
                <a:solidFill>
                  <a:schemeClr val="tx1"/>
                </a:solidFill>
              </a:rPr>
              <a:t>censor</a:t>
            </a:r>
            <a:r>
              <a:rPr lang="en-US" sz="2400" b="1"/>
              <a:t> books.</a:t>
            </a:r>
            <a:r>
              <a:rPr lang="en-US" sz="2400" baseline="30000"/>
              <a:t>1</a:t>
            </a:r>
            <a:r>
              <a:rPr lang="en-US" sz="2400"/>
              <a:t> </a:t>
            </a:r>
          </a:p>
          <a:p>
            <a:r>
              <a:rPr lang="en-US" sz="2400"/>
              <a:t>Mid-20</a:t>
            </a:r>
            <a:r>
              <a:rPr lang="en-US" sz="2400" baseline="30000"/>
              <a:t>th</a:t>
            </a:r>
            <a:r>
              <a:rPr lang="en-US" sz="2400"/>
              <a:t> century libraries experienced “cultural censorship of: racism, sexism, nudity, religion, and evolution.”</a:t>
            </a:r>
            <a:r>
              <a:rPr lang="en-US" sz="2400" baseline="30000"/>
              <a:t>2</a:t>
            </a:r>
          </a:p>
          <a:p>
            <a:r>
              <a:rPr lang="en-US" sz="2400"/>
              <a:t>“Media almost invariably yield to pressure… and establish some sort of code of </a:t>
            </a:r>
            <a:r>
              <a:rPr lang="en-US" sz="2400" b="1"/>
              <a:t>self-regulation</a:t>
            </a:r>
            <a:r>
              <a:rPr lang="en-US" sz="2400"/>
              <a:t>.”</a:t>
            </a:r>
            <a:r>
              <a:rPr lang="en-US" sz="2400" baseline="30000"/>
              <a:t>3</a:t>
            </a:r>
          </a:p>
          <a:p>
            <a:r>
              <a:rPr lang="en-US" sz="800" baseline="30000"/>
              <a:t>1 </a:t>
            </a:r>
            <a:r>
              <a:rPr lang="en-US" sz="800">
                <a:hlinkClick r:id="rId4"/>
              </a:rPr>
              <a:t>https://lithub.com/the-history-and-present-of-banning-books-in-america/</a:t>
            </a:r>
            <a:r>
              <a:rPr lang="en-US" sz="800"/>
              <a:t>  </a:t>
            </a:r>
            <a:r>
              <a:rPr lang="en-US" sz="800" baseline="30000"/>
              <a:t>2 </a:t>
            </a:r>
            <a:r>
              <a:rPr lang="en-US" sz="800">
                <a:hlinkClick r:id="rId5"/>
              </a:rPr>
              <a:t>https://journals.sagepub.com/doi/pdf/10.1080/03064228808534489</a:t>
            </a:r>
            <a:endParaRPr lang="en-US" sz="800" baseline="30000"/>
          </a:p>
          <a:p>
            <a:r>
              <a:rPr lang="en-US" sz="800" baseline="30000"/>
              <a:t>3 </a:t>
            </a:r>
            <a:r>
              <a:rPr lang="en-US" sz="800">
                <a:hlinkClick r:id="rId6"/>
              </a:rPr>
              <a:t>https://scholarship.law.wm.edu/cgi/viewcontent.cgi?article=1897&amp;context=wmlr</a:t>
            </a:r>
            <a:r>
              <a:rPr lang="en-US" sz="800"/>
              <a:t>  </a:t>
            </a:r>
            <a:r>
              <a:rPr lang="en-US" sz="800" baseline="30000"/>
              <a:t>4 </a:t>
            </a:r>
            <a:r>
              <a:rPr lang="en-US" sz="800" err="1"/>
              <a:t>Tebbel</a:t>
            </a:r>
            <a:r>
              <a:rPr lang="en-US" sz="800"/>
              <a:t>, John William. 1975. “A Brief History of American Bookselling.”</a:t>
            </a:r>
          </a:p>
          <a:p>
            <a:r>
              <a:rPr lang="en-US" sz="800"/>
              <a:t>Image: Public Domain due to age</a:t>
            </a:r>
            <a:endParaRPr lang="en-US" sz="1200"/>
          </a:p>
          <a:p>
            <a:pPr lvl="1"/>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A 1992 review revealed “both ethnic and </a:t>
            </a:r>
            <a:br>
              <a:rPr lang="en-US" sz="2800"/>
            </a:br>
            <a:r>
              <a:rPr lang="en-US" sz="2800"/>
              <a:t>gender biases in sentencing where judges </a:t>
            </a:r>
            <a:br>
              <a:rPr lang="en-US" sz="2800"/>
            </a:br>
            <a:r>
              <a:rPr lang="en-US" sz="2800"/>
              <a:t>have discretion, but no biases where discretion is limited.”</a:t>
            </a:r>
            <a:r>
              <a:rPr lang="en-US" sz="2800" baseline="30000"/>
              <a:t>1</a:t>
            </a:r>
          </a:p>
          <a:p>
            <a:r>
              <a:rPr lang="en-US" sz="2800"/>
              <a:t>Sentences for Black males in the federal system </a:t>
            </a:r>
            <a:br>
              <a:rPr lang="en-US" sz="2800"/>
            </a:br>
            <a:r>
              <a:rPr lang="en-US" sz="2800"/>
              <a:t>are nearly 20 percent longer than those for white </a:t>
            </a:r>
            <a:br>
              <a:rPr lang="en-US" sz="2800"/>
            </a:br>
            <a:r>
              <a:rPr lang="en-US" sz="2800"/>
              <a:t>males convicted of similar crimes.</a:t>
            </a:r>
            <a:r>
              <a:rPr lang="en-US" sz="2800" baseline="30000"/>
              <a:t>2</a:t>
            </a:r>
          </a:p>
          <a:p>
            <a:r>
              <a:rPr lang="en-CA" sz="800" baseline="30000"/>
              <a:t>1 </a:t>
            </a:r>
            <a:r>
              <a:rPr lang="en-US" sz="800">
                <a:hlinkClick r:id="rId3"/>
              </a:rPr>
              <a:t>https://onlinelibrary.wiley.com/doi/pdf/10.1002/bsl.2370100205</a:t>
            </a:r>
            <a:endParaRPr lang="en-CA" sz="800"/>
          </a:p>
          <a:p>
            <a:r>
              <a:rPr lang="en-CA" sz="800" baseline="30000">
                <a:solidFill>
                  <a:srgbClr val="000000"/>
                </a:solidFill>
              </a:rPr>
              <a:t>2 </a:t>
            </a:r>
            <a:r>
              <a:rPr lang="en-CA" sz="80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a:solidFill>
                  <a:srgbClr val="000000"/>
                </a:solidFill>
              </a:rPr>
              <a:t>Image: public domain</a:t>
            </a:r>
          </a:p>
          <a:p>
            <a:endParaRPr lang="en-CA" sz="800">
              <a:solidFill>
                <a:srgbClr val="000000"/>
              </a:solidFill>
              <a:hlinkClick r:id="rId4">
                <a:extLst>
                  <a:ext uri="{A12FA001-AC4F-418D-AE19-62706E023703}">
                    <ahyp:hlinkClr xmlns:ahyp="http://schemas.microsoft.com/office/drawing/2018/hyperlinkcolor" val="tx"/>
                  </a:ext>
                </a:extLst>
              </a:hlinkClick>
            </a:endParaRPr>
          </a:p>
          <a:p>
            <a:endParaRPr lang="en-CA" sz="8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pPr algn="ctr"/>
            <a:r>
              <a:rPr lang="en-US" dirty="0"/>
              <a:t>Session Evaluations are ONLINE ONLY</a:t>
            </a:r>
          </a:p>
        </p:txBody>
      </p:sp>
      <p:sp>
        <p:nvSpPr>
          <p:cNvPr id="5" name="Content Placeholder 18">
            <a:extLst>
              <a:ext uri="{FF2B5EF4-FFF2-40B4-BE49-F238E27FC236}">
                <a16:creationId xmlns:a16="http://schemas.microsoft.com/office/drawing/2014/main" id="{DE139296-F95C-420E-8AC2-74EFDD342007}"/>
              </a:ext>
            </a:extLst>
          </p:cNvPr>
          <p:cNvSpPr txBox="1">
            <a:spLocks/>
          </p:cNvSpPr>
          <p:nvPr/>
        </p:nvSpPr>
        <p:spPr>
          <a:xfrm>
            <a:off x="5224508" y="1268016"/>
            <a:ext cx="4285439" cy="2992108"/>
          </a:xfrm>
          <a:prstGeom prst="rect">
            <a:avLst/>
          </a:prstGeom>
        </p:spPr>
        <p:txBody>
          <a:bodyPr vert="horz" lIns="0" tIns="0" rIns="0" bIns="0" rtlCol="0" anchor="t">
            <a:norm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endParaRPr lang="en-US" sz="2540" dirty="0">
              <a:solidFill>
                <a:srgbClr val="414A54"/>
              </a:solidFill>
            </a:endParaRPr>
          </a:p>
          <a:p>
            <a:r>
              <a:rPr lang="en-US" sz="2540" dirty="0">
                <a:solidFill>
                  <a:srgbClr val="414A54"/>
                </a:solidFill>
              </a:rPr>
              <a:t>Your feedback is valuable!</a:t>
            </a: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a:p>
            <a:endParaRPr lang="en-US" sz="2540" dirty="0">
              <a:solidFill>
                <a:srgbClr val="414A54"/>
              </a:solidFill>
            </a:endParaRPr>
          </a:p>
        </p:txBody>
      </p:sp>
      <p:sp>
        <p:nvSpPr>
          <p:cNvPr id="3" name="Arrow: Right 2">
            <a:extLst>
              <a:ext uri="{FF2B5EF4-FFF2-40B4-BE49-F238E27FC236}">
                <a16:creationId xmlns:a16="http://schemas.microsoft.com/office/drawing/2014/main" id="{E10B0A40-3D91-40D8-96C9-FC1CE8F9E94C}"/>
              </a:ext>
            </a:extLst>
          </p:cNvPr>
          <p:cNvSpPr/>
          <p:nvPr/>
        </p:nvSpPr>
        <p:spPr>
          <a:xfrm flipH="1">
            <a:off x="4431276" y="2828216"/>
            <a:ext cx="1191815" cy="582345"/>
          </a:xfrm>
          <a:prstGeom prst="rightArrow">
            <a:avLst/>
          </a:prstGeom>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endParaRPr lang="en-US" sz="1905" dirty="0">
              <a:solidFill>
                <a:srgbClr val="007A3E"/>
              </a:solidFill>
            </a:endParaRPr>
          </a:p>
        </p:txBody>
      </p:sp>
      <p:pic>
        <p:nvPicPr>
          <p:cNvPr id="13" name="Picture 12">
            <a:extLst>
              <a:ext uri="{FF2B5EF4-FFF2-40B4-BE49-F238E27FC236}">
                <a16:creationId xmlns:a16="http://schemas.microsoft.com/office/drawing/2014/main" id="{2BEFABF0-9F17-40C1-8770-9C88F1CB5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27" y="1499094"/>
            <a:ext cx="3755081" cy="1823243"/>
          </a:xfrm>
          <a:prstGeom prst="rect">
            <a:avLst/>
          </a:prstGeom>
        </p:spPr>
      </p:pic>
      <p:sp>
        <p:nvSpPr>
          <p:cNvPr id="14" name="TextBox 13">
            <a:extLst>
              <a:ext uri="{FF2B5EF4-FFF2-40B4-BE49-F238E27FC236}">
                <a16:creationId xmlns:a16="http://schemas.microsoft.com/office/drawing/2014/main" id="{29DB199D-0B51-4573-BD96-572F470C69D1}"/>
              </a:ext>
            </a:extLst>
          </p:cNvPr>
          <p:cNvSpPr txBox="1"/>
          <p:nvPr/>
        </p:nvSpPr>
        <p:spPr>
          <a:xfrm>
            <a:off x="2730092" y="4121624"/>
            <a:ext cx="3948135" cy="507831"/>
          </a:xfrm>
          <a:prstGeom prst="rect">
            <a:avLst/>
          </a:prstGeom>
          <a:noFill/>
        </p:spPr>
        <p:txBody>
          <a:bodyPr wrap="square" rtlCol="0">
            <a:spAutoFit/>
          </a:bodyPr>
          <a:lstStyle/>
          <a:p>
            <a:r>
              <a:rPr lang="en-US" sz="1350" dirty="0">
                <a:hlinkClick r:id="rId3"/>
              </a:rPr>
              <a:t>https://www.sqlsaturday.com/929/EventHome.aspx</a:t>
            </a:r>
            <a:endParaRPr lang="en-US" sz="1350" dirty="0"/>
          </a:p>
        </p:txBody>
      </p:sp>
    </p:spTree>
    <p:extLst>
      <p:ext uri="{BB962C8B-B14F-4D97-AF65-F5344CB8AC3E}">
        <p14:creationId xmlns:p14="http://schemas.microsoft.com/office/powerpoint/2010/main" val="354643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4"/>
            </a:endParaRPr>
          </a:p>
          <a:p>
            <a:pPr marL="0" indent="0">
              <a:buNone/>
            </a:pPr>
            <a:endParaRPr lang="en-US" sz="800">
              <a:hlinkClick r:id="rId4"/>
            </a:endParaRPr>
          </a:p>
          <a:p>
            <a:pPr marL="0" indent="0">
              <a:buNone/>
            </a:pPr>
            <a:r>
              <a:rPr lang="en-US" sz="800">
                <a:hlinkClick r:id="rId4"/>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dirty="0"/>
              <a:t>Ethical collection: consumer retail shopping habits from Target stores </a:t>
            </a:r>
          </a:p>
          <a:p>
            <a:r>
              <a:rPr lang="en-US" sz="3800" dirty="0"/>
              <a:t>Unethical use: expectant mother coupons (to a high schooler who’d been hiding pregnancy)</a:t>
            </a:r>
          </a:p>
          <a:p>
            <a:r>
              <a:rPr lang="en-US" sz="3800" dirty="0"/>
              <a:t>“We are very conservative about compliance with all privacy laws. But </a:t>
            </a:r>
            <a:r>
              <a:rPr lang="en-US" sz="3800" b="1" dirty="0"/>
              <a:t>even if you’re following the law, you can do things where people get queasy</a:t>
            </a:r>
            <a:r>
              <a:rPr lang="en-US" sz="3800" dirty="0"/>
              <a:t>.”</a:t>
            </a:r>
            <a:r>
              <a:rPr lang="en-US" sz="3800" baseline="30000" dirty="0"/>
              <a:t>1</a:t>
            </a:r>
            <a:endParaRPr lang="en-US" sz="3800" dirty="0"/>
          </a:p>
          <a:p>
            <a:r>
              <a:rPr lang="en-US" sz="1000" baseline="30000" dirty="0"/>
              <a:t>1</a:t>
            </a:r>
            <a:r>
              <a:rPr lang="en-US" sz="1000" dirty="0"/>
              <a:t> </a:t>
            </a:r>
            <a:r>
              <a:rPr lang="en-US" sz="1000" dirty="0">
                <a:hlinkClick r:id="rId3"/>
              </a:rPr>
              <a:t>https://www.nytimes.com/2012/02/19/magazine/shopping-habits.html?pagewanted=1&amp;_r=1&amp;hp</a:t>
            </a:r>
            <a:endParaRPr lang="en-US" sz="1000" dirty="0"/>
          </a:p>
          <a:p>
            <a:endParaRPr lang="en-US" sz="2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dirty="0"/>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dirty="0"/>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dirty="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dirty="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dirty="0"/>
              <a:t>Speaker/Trainer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dirty="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Trump Campaign, CA ran “digital operations”. </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for future opportunities, or on a “do not call” list?</a:t>
            </a:r>
          </a:p>
          <a:p>
            <a:r>
              <a:rPr lang="en-US" sz="2800"/>
              <a:t>Are we transparent about our use or</a:t>
            </a:r>
            <a:r>
              <a:rPr lang="en-US" sz="2800" b="1"/>
              <a:t> </a:t>
            </a:r>
            <a:br>
              <a:rPr lang="en-US" sz="2800" b="1"/>
            </a:br>
            <a:r>
              <a:rPr lang="en-US" sz="2800" b="1"/>
              <a:t>potential re-use </a:t>
            </a:r>
            <a:r>
              <a:rPr lang="en-US" sz="2800"/>
              <a:t>of the data?</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a:bodyPr>
          <a:lstStyle/>
          <a:p>
            <a:r>
              <a:rPr lang="en-US" sz="2800"/>
              <a:t>“Control creep" refers to data that has been generated with a particular purpose in mind but which is </a:t>
            </a:r>
            <a:r>
              <a:rPr lang="en-US" sz="2800" b="1"/>
              <a:t>repurposed.</a:t>
            </a:r>
            <a:endParaRPr lang="en-US" sz="2800"/>
          </a:p>
          <a:p>
            <a:r>
              <a:rPr lang="en-US" sz="2800"/>
              <a:t>For example, harvesting consumer data for research purposes, then selling the data.</a:t>
            </a:r>
          </a:p>
          <a:p>
            <a:r>
              <a:rPr lang="en-US" sz="2800"/>
              <a:t>Or for example, using genetic data for employment decisions.</a:t>
            </a:r>
          </a:p>
          <a:p>
            <a:r>
              <a:rPr lang="en-US" sz="800" baseline="30000"/>
              <a:t>1 </a:t>
            </a:r>
            <a:r>
              <a:rPr lang="en-US" sz="800">
                <a:hlinkClick r:id="rId3"/>
              </a:rPr>
              <a:t>https://www.genome.gov/10001732/genetic-information-and-the-workplace-report</a:t>
            </a:r>
            <a:endParaRPr lang="en-US" sz="800"/>
          </a:p>
          <a:p>
            <a:endParaRPr lang="en-US" sz="2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a:t>
            </a:r>
            <a:r>
              <a:rPr lang="en-US" sz="3200"/>
              <a:t>or</a:t>
            </a:r>
            <a:r>
              <a:rPr lang="en-US" sz="3200" b="1"/>
              <a:t> become guilty </a:t>
            </a:r>
            <a:r>
              <a:rPr lang="en-US" sz="3200"/>
              <a:t>of continuing and institutionalizing past trends. </a:t>
            </a:r>
          </a:p>
          <a:p>
            <a:r>
              <a:rPr lang="en-US" sz="3200"/>
              <a:t>Your data analysis must expose and control for disparate impact, or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r>
              <a:rPr lang="en-US" sz="2800"/>
              <a:t>Federal Housing Authority</a:t>
            </a:r>
            <a:br>
              <a:rPr lang="en-US" sz="2800"/>
            </a:br>
            <a:r>
              <a:rPr lang="en-US" sz="2800"/>
              <a:t>Redlining legal 1934-1968.</a:t>
            </a:r>
          </a:p>
          <a:p>
            <a:r>
              <a:rPr lang="en-CA" sz="2800"/>
              <a:t>Outlawed by the </a:t>
            </a:r>
            <a:br>
              <a:rPr lang="en-CA" sz="2800"/>
            </a:br>
            <a:r>
              <a:rPr lang="en-US" sz="2800"/>
              <a:t>Fair Housing Act of 1968, </a:t>
            </a:r>
            <a:br>
              <a:rPr lang="en-US" sz="2800"/>
            </a:br>
            <a:r>
              <a:rPr lang="en-US" sz="2800"/>
              <a:t>and by the Equal Credit Opportunity Act of 1974.</a:t>
            </a:r>
          </a:p>
          <a:p>
            <a:r>
              <a:rPr lang="en-US" sz="2800"/>
              <a:t>The Community Reinvestment Act of 1977 required banks to meet the lending needs of </a:t>
            </a:r>
            <a:br>
              <a:rPr lang="en-US" sz="2800"/>
            </a:br>
            <a:r>
              <a:rPr lang="en-US" sz="2800"/>
              <a:t>low income neighborhoods.</a:t>
            </a:r>
          </a:p>
          <a:p>
            <a:r>
              <a:rPr lang="en-US" sz="700"/>
              <a:t>1 Image: University of Richmond digital scholarship lab Retrieved from: </a:t>
            </a:r>
            <a:r>
              <a:rPr lang="en-US" sz="700">
                <a:hlinkClick r:id="rId3"/>
              </a:rPr>
              <a:t>https://www.revealnews.org/article/for-people-of-color-banks-are-shutting-the-door-to-homeownership/</a:t>
            </a:r>
            <a:endParaRPr lang="en-US"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“Fifty years after the federal Fair Housing Act, African Americans and Latinos continue to be routinely denied conventional mortgage loans at rates far higher than their white counterparts.”</a:t>
            </a:r>
            <a:r>
              <a:rPr lang="en-US" sz="2800" baseline="30000"/>
              <a:t>1</a:t>
            </a:r>
          </a:p>
          <a:p>
            <a:endParaRPr lang="en-US" sz="2800" baseline="30000"/>
          </a:p>
          <a:p>
            <a:endParaRPr lang="en-US" sz="2800" baseline="30000"/>
          </a:p>
          <a:p>
            <a:endParaRPr lang="en-US" sz="2800" baseline="30000"/>
          </a:p>
          <a:p>
            <a:r>
              <a:rPr lang="en-US" sz="800"/>
              <a:t>1 </a:t>
            </a:r>
            <a:r>
              <a:rPr lang="en-US" sz="800">
                <a:hlinkClick r:id="rId3"/>
              </a:rPr>
              <a:t>https://www.revealnews.org/article/for-people-of-color-banks-are-shutting-the-door-to-homeownership/</a:t>
            </a:r>
            <a:endParaRPr lang="en-US" sz="800"/>
          </a:p>
          <a:p>
            <a:endParaRPr lang="en-US" sz="2600"/>
          </a:p>
          <a:p>
            <a:endParaRPr lang="en-US" sz="2600"/>
          </a:p>
          <a:p>
            <a:endParaRPr lang="en-US" sz="2600"/>
          </a:p>
          <a:p>
            <a:endParaRPr lang="en-US" sz="2600"/>
          </a:p>
          <a:p>
            <a:endParaRPr lang="en-US" sz="2600"/>
          </a:p>
          <a:p>
            <a:endParaRPr lang="en-CA" sz="26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sp>
        <p:nvSpPr>
          <p:cNvPr id="4" name="AutoShape 2">
            <a:extLst>
              <a:ext uri="{FF2B5EF4-FFF2-40B4-BE49-F238E27FC236}">
                <a16:creationId xmlns:a16="http://schemas.microsoft.com/office/drawing/2014/main" id="{33FA7924-D87F-4CDC-9FCE-C18EDFA56E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669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t="17357" r="48627" b="9604"/>
          <a:stretch/>
        </p:blipFill>
        <p:spPr>
          <a:xfrm>
            <a:off x="367306" y="-77478"/>
            <a:ext cx="6049369" cy="5298454"/>
          </a:xfr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5"/>
          <a:srcRect r="15495" b="-176"/>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6"/>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2019 Dept of Housing and Urban Development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and avoid penalties.</a:t>
            </a:r>
            <a:r>
              <a:rPr lang="en-US" sz="2800" baseline="30000"/>
              <a:t>1,2</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dirty="0"/>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SQL Server MCSE, 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dirty="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dirty="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dirty="0"/>
              <a:t>PASS Regional Mentor, Organizer</a:t>
            </a:r>
          </a:p>
        </p:txBody>
      </p:sp>
      <p:sp>
        <p:nvSpPr>
          <p:cNvPr id="156" name="Text Placeholder 155"/>
          <p:cNvSpPr>
            <a:spLocks noGrp="1"/>
          </p:cNvSpPr>
          <p:nvPr>
            <p:ph type="body" sz="quarter" idx="17"/>
          </p:nvPr>
        </p:nvSpPr>
        <p:spPr>
          <a:xfrm>
            <a:off x="4836496" y="3573662"/>
            <a:ext cx="3930135" cy="650206"/>
          </a:xfrm>
        </p:spPr>
        <p:txBody>
          <a:bodyPr/>
          <a:lstStyle/>
          <a:p>
            <a:r>
              <a:rPr lang="en-US" sz="1400" dirty="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Harvard study found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products over-relied on lighter-skinned males for training recognition models.</a:t>
            </a:r>
          </a:p>
          <a:p>
            <a:r>
              <a:rPr lang="en-US" sz="2600"/>
              <a:t>As a result, the faces of one of the researchers was not even detected, and 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endParaRPr lang="en-US" sz="800"/>
          </a:p>
          <a:p>
            <a:r>
              <a:rPr lang="en-US" sz="800" baseline="30000"/>
              <a:t>2 </a:t>
            </a:r>
            <a:r>
              <a:rPr lang="en-US" sz="800">
                <a:hlinkClick r:id="rId4"/>
              </a:rPr>
              <a:t>https://www.perpetuallineup.org/</a:t>
            </a: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dirty="0"/>
              <a:t>“Do the best you can until you know better. Then when </a:t>
            </a:r>
            <a:r>
              <a:rPr lang="en-US" sz="4400" b="1" dirty="0"/>
              <a:t>you know better</a:t>
            </a:r>
            <a:r>
              <a:rPr lang="en-US" sz="4400" dirty="0"/>
              <a:t>, </a:t>
            </a:r>
            <a:r>
              <a:rPr lang="en-US" sz="4400" b="1" dirty="0"/>
              <a:t>do better</a:t>
            </a:r>
            <a:r>
              <a:rPr lang="en-US" sz="4400" dirty="0"/>
              <a:t>.” </a:t>
            </a:r>
          </a:p>
          <a:p>
            <a:pPr marL="0" indent="0">
              <a:buNone/>
            </a:pPr>
            <a:r>
              <a:rPr lang="en-US" sz="4400" dirty="0"/>
              <a:t>—Maya Angelou</a:t>
            </a:r>
            <a:endParaRPr lang="en-CA" sz="5400" dirty="0"/>
          </a:p>
        </p:txBody>
      </p:sp>
    </p:spTree>
    <p:extLst>
      <p:ext uri="{BB962C8B-B14F-4D97-AF65-F5344CB8AC3E}">
        <p14:creationId xmlns:p14="http://schemas.microsoft.com/office/powerpoint/2010/main" val="3039626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Learn more from 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dirty="0"/>
              <a:t>@</a:t>
            </a:r>
            <a:r>
              <a:rPr lang="en-US" sz="1200" dirty="0" err="1"/>
              <a:t>william_A_dba</a:t>
            </a:r>
            <a:endParaRPr lang="en-US" sz="1200" dirty="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t>HRTact.com</a:t>
            </a:r>
            <a:endParaRPr lang="en-US" sz="1400" b="1" i="1" dirty="0"/>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TotalTime>
  <Words>6067</Words>
  <Application>Microsoft Office PowerPoint</Application>
  <PresentationFormat>On-screen Show (16:9)</PresentationFormat>
  <Paragraphs>697</Paragraphs>
  <Slides>47</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Session Evaluations are ONLINE ONLY</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PowerPoint Presentation</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Assaf</cp:lastModifiedBy>
  <cp:revision>1</cp:revision>
  <dcterms:created xsi:type="dcterms:W3CDTF">2020-02-04T03:54:30Z</dcterms:created>
  <dcterms:modified xsi:type="dcterms:W3CDTF">2020-03-07T16:00:14Z</dcterms:modified>
</cp:coreProperties>
</file>